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 Mon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bold.fntdata"/><Relationship Id="rId11" Type="http://schemas.openxmlformats.org/officeDocument/2006/relationships/slide" Target="slides/slide6.xml"/><Relationship Id="rId22" Type="http://schemas.openxmlformats.org/officeDocument/2006/relationships/font" Target="fonts/RobotoMon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Mon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Mon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7f4e497c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7f4e497c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6e37c7367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6e37c7367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6e37c736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6e37c736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7f4e497cd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c7f4e497cd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6e37c7367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d6e37c7367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7f4e497c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7f4e497c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7f4e497c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7f4e497c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6e37c736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6e37c736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6e37c736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6e37c736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6e37c736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6e37c736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6e37c736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6e37c736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6e37c736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6e37c736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6e37c736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6e37c736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3" Type="http://schemas.openxmlformats.org/officeDocument/2006/relationships/image" Target="../media/image14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Relationship Id="rId14" Type="http://schemas.openxmlformats.org/officeDocument/2006/relationships/image" Target="../media/image27.jp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40.png"/><Relationship Id="rId8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3" Type="http://schemas.openxmlformats.org/officeDocument/2006/relationships/image" Target="../media/image14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Relationship Id="rId15" Type="http://schemas.openxmlformats.org/officeDocument/2006/relationships/image" Target="../media/image29.png"/><Relationship Id="rId14" Type="http://schemas.openxmlformats.org/officeDocument/2006/relationships/image" Target="../media/image37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40.png"/><Relationship Id="rId8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jpg"/><Relationship Id="rId10" Type="http://schemas.openxmlformats.org/officeDocument/2006/relationships/image" Target="../media/image11.png"/><Relationship Id="rId13" Type="http://schemas.openxmlformats.org/officeDocument/2006/relationships/image" Target="../media/image38.jpg"/><Relationship Id="rId1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Relationship Id="rId9" Type="http://schemas.openxmlformats.org/officeDocument/2006/relationships/image" Target="../media/image26.png"/><Relationship Id="rId15" Type="http://schemas.openxmlformats.org/officeDocument/2006/relationships/image" Target="../media/image34.jpg"/><Relationship Id="rId14" Type="http://schemas.openxmlformats.org/officeDocument/2006/relationships/image" Target="../media/image32.jpg"/><Relationship Id="rId16" Type="http://schemas.openxmlformats.org/officeDocument/2006/relationships/image" Target="../media/image35.png"/><Relationship Id="rId5" Type="http://schemas.openxmlformats.org/officeDocument/2006/relationships/image" Target="../media/image25.png"/><Relationship Id="rId6" Type="http://schemas.openxmlformats.org/officeDocument/2006/relationships/image" Target="../media/image40.png"/><Relationship Id="rId7" Type="http://schemas.openxmlformats.org/officeDocument/2006/relationships/image" Target="../media/image3.png"/><Relationship Id="rId8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jpg"/><Relationship Id="rId10" Type="http://schemas.openxmlformats.org/officeDocument/2006/relationships/image" Target="../media/image11.png"/><Relationship Id="rId13" Type="http://schemas.openxmlformats.org/officeDocument/2006/relationships/image" Target="../media/image42.jpg"/><Relationship Id="rId12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Relationship Id="rId9" Type="http://schemas.openxmlformats.org/officeDocument/2006/relationships/image" Target="../media/image26.png"/><Relationship Id="rId15" Type="http://schemas.openxmlformats.org/officeDocument/2006/relationships/image" Target="../media/image35.png"/><Relationship Id="rId14" Type="http://schemas.openxmlformats.org/officeDocument/2006/relationships/image" Target="../media/image43.jpg"/><Relationship Id="rId17" Type="http://schemas.openxmlformats.org/officeDocument/2006/relationships/image" Target="../media/image39.png"/><Relationship Id="rId16" Type="http://schemas.openxmlformats.org/officeDocument/2006/relationships/hyperlink" Target="https://drive.google.com/file/d/1ZnlyvtjUL-th5t6ThEAgesK8xdzVUFPB/view?usp=sharing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40.png"/><Relationship Id="rId7" Type="http://schemas.openxmlformats.org/officeDocument/2006/relationships/image" Target="../media/image3.png"/><Relationship Id="rId8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40.png"/><Relationship Id="rId13" Type="http://schemas.openxmlformats.org/officeDocument/2006/relationships/image" Target="../media/image3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5.png"/><Relationship Id="rId15" Type="http://schemas.openxmlformats.org/officeDocument/2006/relationships/image" Target="../media/image14.png"/><Relationship Id="rId14" Type="http://schemas.openxmlformats.org/officeDocument/2006/relationships/image" Target="../media/image4.png"/><Relationship Id="rId5" Type="http://schemas.openxmlformats.org/officeDocument/2006/relationships/image" Target="../media/image2.gif"/><Relationship Id="rId6" Type="http://schemas.openxmlformats.org/officeDocument/2006/relationships/image" Target="../media/image1.gif"/><Relationship Id="rId7" Type="http://schemas.openxmlformats.org/officeDocument/2006/relationships/image" Target="../media/image6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3" Type="http://schemas.openxmlformats.org/officeDocument/2006/relationships/image" Target="../media/image14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Relationship Id="rId14" Type="http://schemas.openxmlformats.org/officeDocument/2006/relationships/image" Target="../media/image21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40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3" Type="http://schemas.openxmlformats.org/officeDocument/2006/relationships/image" Target="../media/image14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Relationship Id="rId15" Type="http://schemas.openxmlformats.org/officeDocument/2006/relationships/image" Target="../media/image18.gif"/><Relationship Id="rId14" Type="http://schemas.openxmlformats.org/officeDocument/2006/relationships/image" Target="../media/image17.gif"/><Relationship Id="rId17" Type="http://schemas.openxmlformats.org/officeDocument/2006/relationships/image" Target="../media/image23.png"/><Relationship Id="rId16" Type="http://schemas.openxmlformats.org/officeDocument/2006/relationships/image" Target="../media/image20.gif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40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3" Type="http://schemas.openxmlformats.org/officeDocument/2006/relationships/image" Target="../media/image14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Relationship Id="rId14" Type="http://schemas.openxmlformats.org/officeDocument/2006/relationships/image" Target="../media/image24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40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3" Type="http://schemas.openxmlformats.org/officeDocument/2006/relationships/image" Target="../media/image14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Relationship Id="rId15" Type="http://schemas.openxmlformats.org/officeDocument/2006/relationships/image" Target="../media/image15.png"/><Relationship Id="rId14" Type="http://schemas.openxmlformats.org/officeDocument/2006/relationships/hyperlink" Target="http://drive.google.com/file/d/1ybFq0tT6TUmXx0j7yBRFeGYzKv-5gxK7/view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40.png"/><Relationship Id="rId8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3" Type="http://schemas.openxmlformats.org/officeDocument/2006/relationships/image" Target="../media/image14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Relationship Id="rId15" Type="http://schemas.openxmlformats.org/officeDocument/2006/relationships/image" Target="../media/image15.png"/><Relationship Id="rId14" Type="http://schemas.openxmlformats.org/officeDocument/2006/relationships/hyperlink" Target="http://drive.google.com/file/d/1dftvEJoRoXT3YQKoGxW-2tmjhbX9WbUb/view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40.png"/><Relationship Id="rId8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3" Type="http://schemas.openxmlformats.org/officeDocument/2006/relationships/image" Target="../media/image14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Relationship Id="rId15" Type="http://schemas.openxmlformats.org/officeDocument/2006/relationships/image" Target="../media/image15.png"/><Relationship Id="rId14" Type="http://schemas.openxmlformats.org/officeDocument/2006/relationships/hyperlink" Target="http://drive.google.com/file/d/1oJ-ItIzV1roGsbCtgmxJXFXFMf70eqq2/view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40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038" y="1172163"/>
            <a:ext cx="6991924" cy="279917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531475" y="1591700"/>
            <a:ext cx="3449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5883" y="1654250"/>
            <a:ext cx="6291449" cy="18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50" y="1229226"/>
            <a:ext cx="3706401" cy="29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/>
          <p:nvPr/>
        </p:nvSpPr>
        <p:spPr>
          <a:xfrm>
            <a:off x="662112" y="2082825"/>
            <a:ext cx="3228300" cy="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5626200" cy="11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299" y="4303617"/>
            <a:ext cx="9144000" cy="847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5" name="Google Shape;205;p22"/>
          <p:cNvPicPr preferRelativeResize="0"/>
          <p:nvPr/>
        </p:nvPicPr>
        <p:blipFill rotWithShape="1">
          <a:blip r:embed="rId7">
            <a:alphaModFix/>
          </a:blip>
          <a:srcRect b="0" l="0" r="51288" t="0"/>
          <a:stretch/>
        </p:blipFill>
        <p:spPr>
          <a:xfrm>
            <a:off x="184325" y="4516279"/>
            <a:ext cx="461699" cy="461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6" name="Google Shape;206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12625" y="3988449"/>
            <a:ext cx="646200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53000" y="4059371"/>
            <a:ext cx="461700" cy="2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 rotWithShape="1">
          <a:blip r:embed="rId10">
            <a:alphaModFix/>
          </a:blip>
          <a:srcRect b="0" l="1632" r="0" t="0"/>
          <a:stretch/>
        </p:blipFill>
        <p:spPr>
          <a:xfrm>
            <a:off x="5390874" y="4541325"/>
            <a:ext cx="2231274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 rotWithShape="1">
          <a:blip r:embed="rId11">
            <a:alphaModFix/>
          </a:blip>
          <a:srcRect b="11972" l="0" r="0" t="11964"/>
          <a:stretch/>
        </p:blipFill>
        <p:spPr>
          <a:xfrm>
            <a:off x="151177" y="196526"/>
            <a:ext cx="4784075" cy="6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11500" y="3703654"/>
            <a:ext cx="1228200" cy="1447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79400" y="4262199"/>
            <a:ext cx="779800" cy="102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9752" y="4064091"/>
            <a:ext cx="461700" cy="2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 txBox="1"/>
          <p:nvPr/>
        </p:nvSpPr>
        <p:spPr>
          <a:xfrm>
            <a:off x="681424" y="2345700"/>
            <a:ext cx="3350400" cy="1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12725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ono"/>
              <a:buChar char="●"/>
            </a:pPr>
            <a:r>
              <a:rPr b="1" lang="it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Non</a:t>
            </a:r>
            <a:r>
              <a:rPr lang="it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possono essere attaccati.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12725" lvl="0" marL="1799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ono"/>
              <a:buChar char="●"/>
            </a:pPr>
            <a:r>
              <a:rPr b="1" lang="it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Muoiono</a:t>
            </a:r>
            <a:r>
              <a:rPr lang="it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se cadono in fondo al livello, colpiscono le spine o si trovano nel ferro quando riappare.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12725" lvl="0" marL="179999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100"/>
              <a:buFont typeface="Roboto Mono"/>
              <a:buChar char="●"/>
            </a:pPr>
            <a:r>
              <a:rPr lang="it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Pattugliano sempre lo stesso percorso avanti e indietro.</a:t>
            </a:r>
            <a:br>
              <a:rPr lang="it" sz="1100"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4" name="Google Shape;214;p22"/>
          <p:cNvPicPr preferRelativeResize="0"/>
          <p:nvPr/>
        </p:nvPicPr>
        <p:blipFill rotWithShape="1">
          <a:blip r:embed="rId14">
            <a:alphaModFix/>
          </a:blip>
          <a:srcRect b="3790" l="4756" r="8127" t="3531"/>
          <a:stretch/>
        </p:blipFill>
        <p:spPr>
          <a:xfrm>
            <a:off x="4613125" y="1297254"/>
            <a:ext cx="3514426" cy="210321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5" name="Google Shape;215;p22"/>
          <p:cNvSpPr txBox="1"/>
          <p:nvPr/>
        </p:nvSpPr>
        <p:spPr>
          <a:xfrm>
            <a:off x="594163" y="1477143"/>
            <a:ext cx="3300600" cy="14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 Nemici</a:t>
            </a:r>
            <a:r>
              <a:rPr b="1" lang="it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50" y="1229226"/>
            <a:ext cx="3706401" cy="29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/>
          <p:nvPr/>
        </p:nvSpPr>
        <p:spPr>
          <a:xfrm>
            <a:off x="662112" y="2082825"/>
            <a:ext cx="3228300" cy="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5626200" cy="11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299" y="4303617"/>
            <a:ext cx="9144000" cy="847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4" name="Google Shape;224;p23"/>
          <p:cNvPicPr preferRelativeResize="0"/>
          <p:nvPr/>
        </p:nvPicPr>
        <p:blipFill rotWithShape="1">
          <a:blip r:embed="rId7">
            <a:alphaModFix/>
          </a:blip>
          <a:srcRect b="0" l="0" r="51288" t="0"/>
          <a:stretch/>
        </p:blipFill>
        <p:spPr>
          <a:xfrm>
            <a:off x="184325" y="4516279"/>
            <a:ext cx="461699" cy="461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5" name="Google Shape;22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12625" y="3988449"/>
            <a:ext cx="646200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53000" y="4059371"/>
            <a:ext cx="461700" cy="2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 rotWithShape="1">
          <a:blip r:embed="rId10">
            <a:alphaModFix/>
          </a:blip>
          <a:srcRect b="0" l="1632" r="0" t="0"/>
          <a:stretch/>
        </p:blipFill>
        <p:spPr>
          <a:xfrm>
            <a:off x="5390874" y="4541325"/>
            <a:ext cx="2231274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"/>
          <p:cNvSpPr txBox="1"/>
          <p:nvPr/>
        </p:nvSpPr>
        <p:spPr>
          <a:xfrm>
            <a:off x="670363" y="1477143"/>
            <a:ext cx="3300600" cy="30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Target Audience</a:t>
            </a:r>
            <a:r>
              <a:rPr b="1" lang="it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it" sz="1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●"/>
            </a:pPr>
            <a:r>
              <a:rPr lang="it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Female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ono"/>
              <a:buChar char="●"/>
            </a:pPr>
            <a:r>
              <a:rPr lang="it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23 - 32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ono"/>
              <a:buChar char="●"/>
            </a:pPr>
            <a:r>
              <a:rPr lang="it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Casual/Midcore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ono"/>
              <a:buChar char="●"/>
            </a:pPr>
            <a:r>
              <a:rPr lang="it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Explorer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29" name="Google Shape;229;p23"/>
          <p:cNvPicPr preferRelativeResize="0"/>
          <p:nvPr/>
        </p:nvPicPr>
        <p:blipFill rotWithShape="1">
          <a:blip r:embed="rId11">
            <a:alphaModFix/>
          </a:blip>
          <a:srcRect b="11972" l="0" r="0" t="11964"/>
          <a:stretch/>
        </p:blipFill>
        <p:spPr>
          <a:xfrm>
            <a:off x="151177" y="196526"/>
            <a:ext cx="4784075" cy="6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11500" y="3703654"/>
            <a:ext cx="1228200" cy="1447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79400" y="4262199"/>
            <a:ext cx="779800" cy="102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9752" y="4064091"/>
            <a:ext cx="461700" cy="2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3"/>
          <p:cNvPicPr preferRelativeResize="0"/>
          <p:nvPr/>
        </p:nvPicPr>
        <p:blipFill rotWithShape="1">
          <a:blip r:embed="rId14">
            <a:alphaModFix/>
          </a:blip>
          <a:srcRect b="0" l="0" r="42442" t="0"/>
          <a:stretch/>
        </p:blipFill>
        <p:spPr>
          <a:xfrm>
            <a:off x="6847650" y="1453324"/>
            <a:ext cx="2116150" cy="2068101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4" name="Google Shape;234;p2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324401" y="1447983"/>
            <a:ext cx="2305741" cy="20681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37387"/>
            <a:ext cx="8839200" cy="81946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0" name="Google Shape;240;p24"/>
          <p:cNvPicPr preferRelativeResize="0"/>
          <p:nvPr/>
        </p:nvPicPr>
        <p:blipFill rotWithShape="1">
          <a:blip r:embed="rId5">
            <a:alphaModFix/>
          </a:blip>
          <a:srcRect b="0" l="2271" r="2281" t="0"/>
          <a:stretch/>
        </p:blipFill>
        <p:spPr>
          <a:xfrm>
            <a:off x="3448035" y="22089"/>
            <a:ext cx="569595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4"/>
          <p:cNvPicPr preferRelativeResize="0"/>
          <p:nvPr/>
        </p:nvPicPr>
        <p:blipFill rotWithShape="1">
          <a:blip r:embed="rId6">
            <a:alphaModFix/>
          </a:blip>
          <a:srcRect b="0" l="0" r="51288" t="0"/>
          <a:stretch/>
        </p:blipFill>
        <p:spPr>
          <a:xfrm>
            <a:off x="184325" y="4516279"/>
            <a:ext cx="461699" cy="461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2" name="Google Shape;242;p24"/>
          <p:cNvPicPr preferRelativeResize="0"/>
          <p:nvPr/>
        </p:nvPicPr>
        <p:blipFill rotWithShape="1">
          <a:blip r:embed="rId7">
            <a:alphaModFix/>
          </a:blip>
          <a:srcRect b="0" l="1632" r="0" t="0"/>
          <a:stretch/>
        </p:blipFill>
        <p:spPr>
          <a:xfrm>
            <a:off x="5162274" y="4541325"/>
            <a:ext cx="2231274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75963" y="4161546"/>
            <a:ext cx="779800" cy="102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28823" y="16569"/>
            <a:ext cx="4178576" cy="7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9950" y="1000626"/>
            <a:ext cx="3706401" cy="29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36425" y="1017550"/>
            <a:ext cx="3663349" cy="287679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/>
          <p:nvPr/>
        </p:nvSpPr>
        <p:spPr>
          <a:xfrm>
            <a:off x="1648100" y="1249008"/>
            <a:ext cx="25806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it" sz="1500">
                <a:solidFill>
                  <a:srgbClr val="7DDFD0"/>
                </a:solidFill>
                <a:latin typeface="Roboto Mono"/>
                <a:ea typeface="Roboto Mono"/>
                <a:cs typeface="Roboto Mono"/>
                <a:sym typeface="Roboto Mono"/>
              </a:rPr>
              <a:t>Marco Mariotti</a:t>
            </a:r>
            <a:br>
              <a:rPr lang="it" sz="1100"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it" sz="1000">
                <a:solidFill>
                  <a:srgbClr val="EFEFEF"/>
                </a:solidFill>
                <a:latin typeface="Roboto Mono"/>
                <a:ea typeface="Roboto Mono"/>
                <a:cs typeface="Roboto Mono"/>
                <a:sym typeface="Roboto Mono"/>
              </a:rPr>
              <a:t>marco.mariotti3110@gmail.com</a:t>
            </a:r>
            <a:endParaRPr b="1" sz="1000">
              <a:solidFill>
                <a:srgbClr val="EFEFE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8" name="Google Shape;248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6175" y="1251575"/>
            <a:ext cx="652574" cy="652574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9" name="Google Shape;249;p24"/>
          <p:cNvPicPr preferRelativeResize="0"/>
          <p:nvPr/>
        </p:nvPicPr>
        <p:blipFill rotWithShape="1">
          <a:blip r:embed="rId12">
            <a:alphaModFix/>
          </a:blip>
          <a:srcRect b="5156" l="0" r="0" t="5165"/>
          <a:stretch/>
        </p:blipFill>
        <p:spPr>
          <a:xfrm>
            <a:off x="746175" y="2089775"/>
            <a:ext cx="652574" cy="652574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0" name="Google Shape;250;p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46175" y="2927977"/>
            <a:ext cx="652574" cy="652574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1" name="Google Shape;251;p24"/>
          <p:cNvSpPr txBox="1"/>
          <p:nvPr/>
        </p:nvSpPr>
        <p:spPr>
          <a:xfrm>
            <a:off x="1648100" y="2115561"/>
            <a:ext cx="25806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it" sz="1500">
                <a:solidFill>
                  <a:srgbClr val="7DDFD0"/>
                </a:solidFill>
                <a:latin typeface="Roboto Mono"/>
                <a:ea typeface="Roboto Mono"/>
                <a:cs typeface="Roboto Mono"/>
                <a:sym typeface="Roboto Mono"/>
              </a:rPr>
              <a:t>Iacopo Nardini</a:t>
            </a:r>
            <a:br>
              <a:rPr lang="it" sz="1100"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it" sz="1000">
                <a:solidFill>
                  <a:srgbClr val="EFEFEF"/>
                </a:solidFill>
                <a:latin typeface="Roboto Mono"/>
                <a:ea typeface="Roboto Mono"/>
                <a:cs typeface="Roboto Mono"/>
                <a:sym typeface="Roboto Mono"/>
              </a:rPr>
              <a:t>iacopo.nardini00@gmail.com</a:t>
            </a:r>
            <a:endParaRPr b="1" sz="1000">
              <a:solidFill>
                <a:srgbClr val="EFEFE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1648100" y="2937369"/>
            <a:ext cx="25806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it" sz="1500">
                <a:solidFill>
                  <a:srgbClr val="7DDFD0"/>
                </a:solidFill>
                <a:latin typeface="Roboto Mono"/>
                <a:ea typeface="Roboto Mono"/>
                <a:cs typeface="Roboto Mono"/>
                <a:sym typeface="Roboto Mono"/>
              </a:rPr>
              <a:t>Riccardo Savoia</a:t>
            </a:r>
            <a:br>
              <a:rPr lang="it" sz="1100"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it" sz="1000">
                <a:solidFill>
                  <a:srgbClr val="EFEFEF"/>
                </a:solidFill>
                <a:latin typeface="Roboto Mono"/>
                <a:ea typeface="Roboto Mono"/>
                <a:cs typeface="Roboto Mono"/>
                <a:sym typeface="Roboto Mono"/>
              </a:rPr>
              <a:t>savoiariccardo</a:t>
            </a:r>
            <a:r>
              <a:rPr b="1" lang="it" sz="1000">
                <a:solidFill>
                  <a:srgbClr val="EFEFEF"/>
                </a:solidFill>
                <a:latin typeface="Roboto Mono"/>
                <a:ea typeface="Roboto Mono"/>
                <a:cs typeface="Roboto Mono"/>
                <a:sym typeface="Roboto Mono"/>
              </a:rPr>
              <a:t>@gmail.com</a:t>
            </a:r>
            <a:endParaRPr b="1" sz="1000">
              <a:solidFill>
                <a:srgbClr val="EFEFE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3" name="Google Shape;253;p2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638350" y="1251575"/>
            <a:ext cx="652574" cy="652574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4" name="Google Shape;254;p2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638350" y="2089775"/>
            <a:ext cx="652574" cy="652574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5" name="Google Shape;255;p24"/>
          <p:cNvSpPr txBox="1"/>
          <p:nvPr/>
        </p:nvSpPr>
        <p:spPr>
          <a:xfrm>
            <a:off x="5464081" y="1249008"/>
            <a:ext cx="25806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it" sz="1500">
                <a:solidFill>
                  <a:srgbClr val="7DDFD0"/>
                </a:solidFill>
                <a:latin typeface="Roboto Mono"/>
                <a:ea typeface="Roboto Mono"/>
                <a:cs typeface="Roboto Mono"/>
                <a:sym typeface="Roboto Mono"/>
              </a:rPr>
              <a:t>Giacomo Scoppola</a:t>
            </a:r>
            <a:br>
              <a:rPr lang="it" sz="1100"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it" sz="1000">
                <a:solidFill>
                  <a:srgbClr val="EFEFEF"/>
                </a:solidFill>
                <a:latin typeface="Roboto Mono"/>
                <a:ea typeface="Roboto Mono"/>
                <a:cs typeface="Roboto Mono"/>
                <a:sym typeface="Roboto Mono"/>
              </a:rPr>
              <a:t>giacomo.scoppola@gmail.com</a:t>
            </a:r>
            <a:endParaRPr b="1" sz="1000">
              <a:solidFill>
                <a:srgbClr val="EFEFE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6" name="Google Shape;256;p24"/>
          <p:cNvSpPr txBox="1"/>
          <p:nvPr/>
        </p:nvSpPr>
        <p:spPr>
          <a:xfrm>
            <a:off x="5464081" y="2111131"/>
            <a:ext cx="25806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it" sz="1500">
                <a:solidFill>
                  <a:srgbClr val="7DDFD0"/>
                </a:solidFill>
                <a:latin typeface="Roboto Mono"/>
                <a:ea typeface="Roboto Mono"/>
                <a:cs typeface="Roboto Mono"/>
                <a:sym typeface="Roboto Mono"/>
              </a:rPr>
              <a:t>Lisa Toria</a:t>
            </a:r>
            <a:br>
              <a:rPr lang="it" sz="1100"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it" sz="1000">
                <a:solidFill>
                  <a:srgbClr val="EFEFEF"/>
                </a:solidFill>
                <a:latin typeface="Roboto Mono"/>
                <a:ea typeface="Roboto Mono"/>
                <a:cs typeface="Roboto Mono"/>
                <a:sym typeface="Roboto Mono"/>
              </a:rPr>
              <a:t>lisa.toria.aiv@gmail.com</a:t>
            </a:r>
            <a:endParaRPr b="1" sz="1000">
              <a:solidFill>
                <a:srgbClr val="EFEFE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7" name="Google Shape;257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52515" y="2902880"/>
            <a:ext cx="446244" cy="591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flipH="1" rot="-1818705">
            <a:off x="4713015" y="3215334"/>
            <a:ext cx="447669" cy="42173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"/>
          <p:cNvSpPr txBox="1"/>
          <p:nvPr/>
        </p:nvSpPr>
        <p:spPr>
          <a:xfrm>
            <a:off x="346862" y="22860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Game Design:</a:t>
            </a:r>
            <a:endParaRPr sz="23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37387"/>
            <a:ext cx="8839200" cy="81946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5" name="Google Shape;265;p25"/>
          <p:cNvPicPr preferRelativeResize="0"/>
          <p:nvPr/>
        </p:nvPicPr>
        <p:blipFill rotWithShape="1">
          <a:blip r:embed="rId5">
            <a:alphaModFix/>
          </a:blip>
          <a:srcRect b="0" l="2271" r="2281" t="0"/>
          <a:stretch/>
        </p:blipFill>
        <p:spPr>
          <a:xfrm>
            <a:off x="3448035" y="22089"/>
            <a:ext cx="569595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5"/>
          <p:cNvPicPr preferRelativeResize="0"/>
          <p:nvPr/>
        </p:nvPicPr>
        <p:blipFill rotWithShape="1">
          <a:blip r:embed="rId6">
            <a:alphaModFix/>
          </a:blip>
          <a:srcRect b="0" l="0" r="51288" t="0"/>
          <a:stretch/>
        </p:blipFill>
        <p:spPr>
          <a:xfrm>
            <a:off x="184325" y="4516279"/>
            <a:ext cx="461699" cy="461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7" name="Google Shape;267;p25"/>
          <p:cNvPicPr preferRelativeResize="0"/>
          <p:nvPr/>
        </p:nvPicPr>
        <p:blipFill rotWithShape="1">
          <a:blip r:embed="rId7">
            <a:alphaModFix/>
          </a:blip>
          <a:srcRect b="0" l="1632" r="0" t="0"/>
          <a:stretch/>
        </p:blipFill>
        <p:spPr>
          <a:xfrm>
            <a:off x="5162274" y="4541325"/>
            <a:ext cx="2231274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75963" y="4161546"/>
            <a:ext cx="779800" cy="102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28823" y="16569"/>
            <a:ext cx="4178576" cy="7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9950" y="1000626"/>
            <a:ext cx="3706401" cy="29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36425" y="1017550"/>
            <a:ext cx="3663349" cy="287679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5"/>
          <p:cNvSpPr txBox="1"/>
          <p:nvPr/>
        </p:nvSpPr>
        <p:spPr>
          <a:xfrm>
            <a:off x="1648100" y="1249008"/>
            <a:ext cx="25806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it" sz="1500">
                <a:solidFill>
                  <a:srgbClr val="7DDFD0"/>
                </a:solidFill>
                <a:latin typeface="Roboto Mono"/>
                <a:ea typeface="Roboto Mono"/>
                <a:cs typeface="Roboto Mono"/>
                <a:sym typeface="Roboto Mono"/>
              </a:rPr>
              <a:t>Simone Santagati</a:t>
            </a:r>
            <a:br>
              <a:rPr lang="it" sz="1100"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it" sz="1000">
                <a:solidFill>
                  <a:srgbClr val="EFEFEF"/>
                </a:solidFill>
                <a:latin typeface="Roboto Mono"/>
                <a:ea typeface="Roboto Mono"/>
                <a:cs typeface="Roboto Mono"/>
                <a:sym typeface="Roboto Mono"/>
              </a:rPr>
              <a:t>simone.santagati@hotmail.it</a:t>
            </a:r>
            <a:endParaRPr b="1" sz="1000">
              <a:solidFill>
                <a:srgbClr val="EFEFE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73" name="Google Shape;273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6175" y="1251575"/>
            <a:ext cx="652574" cy="652574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4" name="Google Shape;274;p25"/>
          <p:cNvPicPr preferRelativeResize="0"/>
          <p:nvPr/>
        </p:nvPicPr>
        <p:blipFill rotWithShape="1">
          <a:blip r:embed="rId12">
            <a:alphaModFix/>
          </a:blip>
          <a:srcRect b="16639" l="0" r="0" t="16639"/>
          <a:stretch/>
        </p:blipFill>
        <p:spPr>
          <a:xfrm>
            <a:off x="746175" y="2089775"/>
            <a:ext cx="652573" cy="652573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5" name="Google Shape;275;p25"/>
          <p:cNvPicPr preferRelativeResize="0"/>
          <p:nvPr/>
        </p:nvPicPr>
        <p:blipFill rotWithShape="1">
          <a:blip r:embed="rId13">
            <a:alphaModFix/>
          </a:blip>
          <a:srcRect b="278" l="0" r="0" t="278"/>
          <a:stretch/>
        </p:blipFill>
        <p:spPr>
          <a:xfrm>
            <a:off x="746175" y="2927977"/>
            <a:ext cx="652574" cy="65257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6" name="Google Shape;276;p25"/>
          <p:cNvSpPr txBox="1"/>
          <p:nvPr/>
        </p:nvSpPr>
        <p:spPr>
          <a:xfrm>
            <a:off x="1648100" y="2115561"/>
            <a:ext cx="25806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it" sz="1500">
                <a:solidFill>
                  <a:srgbClr val="7DDFD0"/>
                </a:solidFill>
                <a:latin typeface="Roboto Mono"/>
                <a:ea typeface="Roboto Mono"/>
                <a:cs typeface="Roboto Mono"/>
                <a:sym typeface="Roboto Mono"/>
              </a:rPr>
              <a:t>Valerio Ianiro</a:t>
            </a:r>
            <a:br>
              <a:rPr lang="it" sz="1100"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it" sz="1000">
                <a:solidFill>
                  <a:srgbClr val="EFEFEF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1" lang="it" sz="1000">
                <a:solidFill>
                  <a:srgbClr val="EFEFEF"/>
                </a:solidFill>
                <a:latin typeface="Roboto Mono"/>
                <a:ea typeface="Roboto Mono"/>
                <a:cs typeface="Roboto Mono"/>
                <a:sym typeface="Roboto Mono"/>
              </a:rPr>
              <a:t>.ianiro@gmail.com</a:t>
            </a:r>
            <a:endParaRPr b="1" sz="1000">
              <a:solidFill>
                <a:srgbClr val="EFEFE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7" name="Google Shape;277;p25"/>
          <p:cNvSpPr txBox="1"/>
          <p:nvPr/>
        </p:nvSpPr>
        <p:spPr>
          <a:xfrm>
            <a:off x="1648100" y="2937369"/>
            <a:ext cx="25806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it" sz="1500">
                <a:solidFill>
                  <a:srgbClr val="7DDFD0"/>
                </a:solidFill>
                <a:latin typeface="Roboto Mono"/>
                <a:ea typeface="Roboto Mono"/>
                <a:cs typeface="Roboto Mono"/>
                <a:sym typeface="Roboto Mono"/>
              </a:rPr>
              <a:t>Francesco Oliveto</a:t>
            </a:r>
            <a:br>
              <a:rPr lang="it" sz="1100"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it" sz="1000">
                <a:solidFill>
                  <a:srgbClr val="EFEFEF"/>
                </a:solidFill>
                <a:latin typeface="Roboto Mono"/>
                <a:ea typeface="Roboto Mono"/>
                <a:cs typeface="Roboto Mono"/>
                <a:sym typeface="Roboto Mono"/>
              </a:rPr>
              <a:t>cicciomagnacane</a:t>
            </a:r>
            <a:r>
              <a:rPr b="1" lang="it" sz="1000">
                <a:solidFill>
                  <a:srgbClr val="EFEFEF"/>
                </a:solidFill>
                <a:latin typeface="Roboto Mono"/>
                <a:ea typeface="Roboto Mono"/>
                <a:cs typeface="Roboto Mono"/>
                <a:sym typeface="Roboto Mono"/>
              </a:rPr>
              <a:t>@gmail.com</a:t>
            </a:r>
            <a:endParaRPr b="1" sz="1000">
              <a:solidFill>
                <a:srgbClr val="EFEFE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78" name="Google Shape;278;p25"/>
          <p:cNvPicPr preferRelativeResize="0"/>
          <p:nvPr/>
        </p:nvPicPr>
        <p:blipFill rotWithShape="1">
          <a:blip r:embed="rId14">
            <a:alphaModFix/>
          </a:blip>
          <a:srcRect b="12495" l="0" r="0" t="12502"/>
          <a:stretch/>
        </p:blipFill>
        <p:spPr>
          <a:xfrm>
            <a:off x="4638350" y="1251575"/>
            <a:ext cx="652574" cy="652576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9" name="Google Shape;279;p25"/>
          <p:cNvSpPr txBox="1"/>
          <p:nvPr/>
        </p:nvSpPr>
        <p:spPr>
          <a:xfrm>
            <a:off x="5464081" y="1249008"/>
            <a:ext cx="25806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it" sz="1500">
                <a:solidFill>
                  <a:srgbClr val="7DDFD0"/>
                </a:solidFill>
                <a:latin typeface="Roboto Mono"/>
                <a:ea typeface="Roboto Mono"/>
                <a:cs typeface="Roboto Mono"/>
                <a:sym typeface="Roboto Mono"/>
              </a:rPr>
              <a:t>Niky Maggini</a:t>
            </a:r>
            <a:br>
              <a:rPr lang="it" sz="1100"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it" sz="1000">
                <a:solidFill>
                  <a:srgbClr val="EFEFEF"/>
                </a:solidFill>
                <a:latin typeface="Roboto Mono"/>
                <a:ea typeface="Roboto Mono"/>
                <a:cs typeface="Roboto Mono"/>
                <a:sym typeface="Roboto Mono"/>
              </a:rPr>
              <a:t>niky</a:t>
            </a:r>
            <a:r>
              <a:rPr b="1" lang="it" sz="1000">
                <a:solidFill>
                  <a:srgbClr val="EFEFEF"/>
                </a:solidFill>
                <a:latin typeface="Roboto Mono"/>
                <a:ea typeface="Roboto Mono"/>
                <a:cs typeface="Roboto Mono"/>
                <a:sym typeface="Roboto Mono"/>
              </a:rPr>
              <a:t>.maggini@gmail.com</a:t>
            </a:r>
            <a:endParaRPr b="1" sz="1000">
              <a:solidFill>
                <a:srgbClr val="EFEFE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80" name="Google Shape;280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16927" y="2934095"/>
            <a:ext cx="512443" cy="67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flipH="1" rot="-1799936">
            <a:off x="4549622" y="3287673"/>
            <a:ext cx="512450" cy="47973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5"/>
          <p:cNvSpPr txBox="1"/>
          <p:nvPr/>
        </p:nvSpPr>
        <p:spPr>
          <a:xfrm>
            <a:off x="346862" y="22860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Programmazione</a:t>
            </a:r>
            <a:r>
              <a:rPr b="1" lang="it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3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3" name="Google Shape;283;p25"/>
          <p:cNvSpPr txBox="1"/>
          <p:nvPr/>
        </p:nvSpPr>
        <p:spPr>
          <a:xfrm>
            <a:off x="5383000" y="2900009"/>
            <a:ext cx="244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u="sng">
                <a:solidFill>
                  <a:schemeClr val="hlink"/>
                </a:solidFill>
                <a:hlinkClick r:id="rId16"/>
              </a:rPr>
              <a:t>https://drive.google.com/file/d/1ZnlyvtjUL-th5t6ThEAgesK8xdzVUFPB/view?usp=sharing</a:t>
            </a:r>
            <a:endParaRPr/>
          </a:p>
        </p:txBody>
      </p:sp>
      <p:pic>
        <p:nvPicPr>
          <p:cNvPr id="284" name="Google Shape;284;p2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670251" y="2039350"/>
            <a:ext cx="3240122" cy="8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531475" y="1591700"/>
            <a:ext cx="3449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50" y="1229226"/>
            <a:ext cx="3706401" cy="29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>
            <a:off x="662112" y="2048687"/>
            <a:ext cx="3228300" cy="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9750" y="2800352"/>
            <a:ext cx="1074175" cy="5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3000" y="1934350"/>
            <a:ext cx="461700" cy="13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2800" y="1934350"/>
            <a:ext cx="461700" cy="13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7632350" y="3166804"/>
            <a:ext cx="1228200" cy="1447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5400000">
            <a:off x="5460335" y="3121286"/>
            <a:ext cx="1228200" cy="1447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1100" y="3170254"/>
            <a:ext cx="1228200" cy="1447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5400000">
            <a:off x="6374735" y="3121286"/>
            <a:ext cx="1228200" cy="1447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5626200" cy="11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4299" y="4303617"/>
            <a:ext cx="9144000" cy="847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10">
            <a:alphaModFix/>
          </a:blip>
          <a:srcRect b="0" l="0" r="51288" t="0"/>
          <a:stretch/>
        </p:blipFill>
        <p:spPr>
          <a:xfrm>
            <a:off x="184325" y="4516279"/>
            <a:ext cx="461699" cy="461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8" name="Google Shape;78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12625" y="3988449"/>
            <a:ext cx="646200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453000" y="4059371"/>
            <a:ext cx="461700" cy="2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13">
            <a:alphaModFix/>
          </a:blip>
          <a:srcRect b="0" l="1632" r="0" t="0"/>
          <a:stretch/>
        </p:blipFill>
        <p:spPr>
          <a:xfrm>
            <a:off x="5390874" y="4541325"/>
            <a:ext cx="2231274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594163" y="1553343"/>
            <a:ext cx="3300600" cy="24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Salva il regno di Vania!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Il terribile </a:t>
            </a:r>
            <a:r>
              <a:rPr b="1" lang="it" sz="1200">
                <a:solidFill>
                  <a:srgbClr val="6FA8DC"/>
                </a:solidFill>
                <a:latin typeface="Roboto Mono"/>
                <a:ea typeface="Roboto Mono"/>
                <a:cs typeface="Roboto Mono"/>
                <a:sym typeface="Roboto Mono"/>
              </a:rPr>
              <a:t>Re Mago</a:t>
            </a:r>
            <a:r>
              <a:rPr lang="it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 imprigionato il </a:t>
            </a:r>
            <a:r>
              <a:rPr b="1" lang="it" sz="1200">
                <a:solidFill>
                  <a:srgbClr val="7DDFD0"/>
                </a:solidFill>
                <a:latin typeface="Roboto Mono"/>
                <a:ea typeface="Roboto Mono"/>
                <a:cs typeface="Roboto Mono"/>
                <a:sym typeface="Roboto Mono"/>
              </a:rPr>
              <a:t>Sole</a:t>
            </a:r>
            <a:r>
              <a:rPr lang="it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in un forziere e controlla il regno grazie al potere della </a:t>
            </a:r>
            <a:r>
              <a:rPr b="1" lang="it" sz="1200">
                <a:solidFill>
                  <a:srgbClr val="6FA8DC"/>
                </a:solidFill>
                <a:latin typeface="Roboto Mono"/>
                <a:ea typeface="Roboto Mono"/>
                <a:cs typeface="Roboto Mono"/>
                <a:sym typeface="Roboto Mono"/>
              </a:rPr>
              <a:t>Notte Perenne</a:t>
            </a:r>
            <a:r>
              <a:rPr lang="it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14">
            <a:alphaModFix/>
          </a:blip>
          <a:srcRect b="11972" l="0" r="0" t="11964"/>
          <a:stretch/>
        </p:blipFill>
        <p:spPr>
          <a:xfrm>
            <a:off x="151177" y="196526"/>
            <a:ext cx="4784075" cy="6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11500" y="3703654"/>
            <a:ext cx="1228200" cy="1447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179400" y="4262199"/>
            <a:ext cx="779800" cy="102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09752" y="4064091"/>
            <a:ext cx="461700" cy="2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50" y="1229226"/>
            <a:ext cx="3706401" cy="29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662112" y="2082825"/>
            <a:ext cx="3228300" cy="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5626200" cy="11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299" y="4303617"/>
            <a:ext cx="9144000" cy="847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" name="Google Shape;94;p16"/>
          <p:cNvPicPr preferRelativeResize="0"/>
          <p:nvPr/>
        </p:nvPicPr>
        <p:blipFill rotWithShape="1">
          <a:blip r:embed="rId7">
            <a:alphaModFix/>
          </a:blip>
          <a:srcRect b="0" l="0" r="51288" t="0"/>
          <a:stretch/>
        </p:blipFill>
        <p:spPr>
          <a:xfrm>
            <a:off x="184325" y="4516279"/>
            <a:ext cx="461699" cy="461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5" name="Google Shape;9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12625" y="3988449"/>
            <a:ext cx="646200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53000" y="4059371"/>
            <a:ext cx="461700" cy="2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10">
            <a:alphaModFix/>
          </a:blip>
          <a:srcRect b="0" l="1632" r="0" t="0"/>
          <a:stretch/>
        </p:blipFill>
        <p:spPr>
          <a:xfrm>
            <a:off x="5390874" y="4541325"/>
            <a:ext cx="2231274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670363" y="1248543"/>
            <a:ext cx="33006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Cancella il tuo percorso verso il forziere!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it" sz="1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La piccola ladra </a:t>
            </a:r>
            <a:r>
              <a:rPr b="1" lang="it" sz="1200">
                <a:solidFill>
                  <a:srgbClr val="6FA8DC"/>
                </a:solidFill>
                <a:latin typeface="Roboto Mono"/>
                <a:ea typeface="Roboto Mono"/>
                <a:cs typeface="Roboto Mono"/>
                <a:sym typeface="Roboto Mono"/>
              </a:rPr>
              <a:t>Biru</a:t>
            </a:r>
            <a:r>
              <a:rPr lang="it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trova un </a:t>
            </a:r>
            <a:r>
              <a:rPr b="1" lang="it" sz="1200">
                <a:solidFill>
                  <a:srgbClr val="7DDFD0"/>
                </a:solidFill>
                <a:latin typeface="Roboto Mono"/>
                <a:ea typeface="Roboto Mono"/>
                <a:cs typeface="Roboto Mono"/>
                <a:sym typeface="Roboto Mono"/>
              </a:rPr>
              <a:t>Frammento Magico</a:t>
            </a:r>
            <a:r>
              <a:rPr lang="it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senziente che le rivela il segreto del regno...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Riuscirà Biru a sconfiggere il terribile </a:t>
            </a:r>
            <a:r>
              <a:rPr b="1" lang="it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 Mago</a:t>
            </a:r>
            <a:r>
              <a:rPr lang="it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 a liberare il sole?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11">
            <a:alphaModFix/>
          </a:blip>
          <a:srcRect b="11972" l="0" r="0" t="11964"/>
          <a:stretch/>
        </p:blipFill>
        <p:spPr>
          <a:xfrm>
            <a:off x="151177" y="196526"/>
            <a:ext cx="4784075" cy="6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11500" y="3703654"/>
            <a:ext cx="1228200" cy="1447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79400" y="4262199"/>
            <a:ext cx="779800" cy="102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9752" y="4064091"/>
            <a:ext cx="461700" cy="2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22637" y="1290828"/>
            <a:ext cx="2672558" cy="24597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50" y="1229226"/>
            <a:ext cx="3706401" cy="29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/>
          <p:nvPr/>
        </p:nvSpPr>
        <p:spPr>
          <a:xfrm>
            <a:off x="662112" y="2082825"/>
            <a:ext cx="3228300" cy="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5626200" cy="11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299" y="4303617"/>
            <a:ext cx="9144000" cy="847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" name="Google Shape;112;p17"/>
          <p:cNvPicPr preferRelativeResize="0"/>
          <p:nvPr/>
        </p:nvPicPr>
        <p:blipFill rotWithShape="1">
          <a:blip r:embed="rId7">
            <a:alphaModFix/>
          </a:blip>
          <a:srcRect b="0" l="0" r="51288" t="0"/>
          <a:stretch/>
        </p:blipFill>
        <p:spPr>
          <a:xfrm>
            <a:off x="184325" y="4516279"/>
            <a:ext cx="461699" cy="461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3" name="Google Shape;11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12625" y="3988449"/>
            <a:ext cx="646200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53000" y="4059371"/>
            <a:ext cx="461700" cy="2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 rotWithShape="1">
          <a:blip r:embed="rId10">
            <a:alphaModFix/>
          </a:blip>
          <a:srcRect b="0" l="1632" r="0" t="0"/>
          <a:stretch/>
        </p:blipFill>
        <p:spPr>
          <a:xfrm>
            <a:off x="5390874" y="4541325"/>
            <a:ext cx="2231274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670363" y="1477143"/>
            <a:ext cx="3300600" cy="21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Evita nemici e trappole</a:t>
            </a:r>
            <a:r>
              <a:rPr b="1" lang="it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it" sz="1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La Notte Perenne ha reso il regno di Vania inospitale e pieno di pericoli!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 rotWithShape="1">
          <a:blip r:embed="rId11">
            <a:alphaModFix/>
          </a:blip>
          <a:srcRect b="11972" l="0" r="0" t="11964"/>
          <a:stretch/>
        </p:blipFill>
        <p:spPr>
          <a:xfrm>
            <a:off x="151177" y="196526"/>
            <a:ext cx="4784075" cy="6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11500" y="3703654"/>
            <a:ext cx="1228200" cy="1447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79400" y="4262199"/>
            <a:ext cx="779800" cy="102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9752" y="4064091"/>
            <a:ext cx="461700" cy="2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20949" y="3222525"/>
            <a:ext cx="389025" cy="5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34374" y="33443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701674" y="3417025"/>
            <a:ext cx="389025" cy="3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562150" y="1280500"/>
            <a:ext cx="3798914" cy="2286213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50" y="1229226"/>
            <a:ext cx="3706401" cy="29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662112" y="2082825"/>
            <a:ext cx="3228300" cy="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5626200" cy="11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299" y="4303617"/>
            <a:ext cx="9144000" cy="847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p18"/>
          <p:cNvPicPr preferRelativeResize="0"/>
          <p:nvPr/>
        </p:nvPicPr>
        <p:blipFill rotWithShape="1">
          <a:blip r:embed="rId7">
            <a:alphaModFix/>
          </a:blip>
          <a:srcRect b="0" l="0" r="51288" t="0"/>
          <a:stretch/>
        </p:blipFill>
        <p:spPr>
          <a:xfrm>
            <a:off x="184325" y="4516279"/>
            <a:ext cx="461699" cy="461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4" name="Google Shape;13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12625" y="3988449"/>
            <a:ext cx="646200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53000" y="4059371"/>
            <a:ext cx="461700" cy="2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 rotWithShape="1">
          <a:blip r:embed="rId10">
            <a:alphaModFix/>
          </a:blip>
          <a:srcRect b="0" l="1632" r="0" t="0"/>
          <a:stretch/>
        </p:blipFill>
        <p:spPr>
          <a:xfrm>
            <a:off x="5390874" y="4541325"/>
            <a:ext cx="2231274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670363" y="1477143"/>
            <a:ext cx="3300600" cy="25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Il Gioco: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it" sz="1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●"/>
            </a:pPr>
            <a:r>
              <a:rPr lang="it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Pixel art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●"/>
            </a:pPr>
            <a:r>
              <a:rPr lang="it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Puzzle/platform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●"/>
            </a:pPr>
            <a:r>
              <a:rPr b="1" lang="it" sz="1200">
                <a:solidFill>
                  <a:srgbClr val="7DDFD0"/>
                </a:solidFill>
                <a:latin typeface="Roboto Mono"/>
                <a:ea typeface="Roboto Mono"/>
                <a:cs typeface="Roboto Mono"/>
                <a:sym typeface="Roboto Mono"/>
              </a:rPr>
              <a:t>Erasing mechanic</a:t>
            </a:r>
            <a:endParaRPr b="1" sz="1200">
              <a:solidFill>
                <a:srgbClr val="7DDFD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38" name="Google Shape;138;p18"/>
          <p:cNvPicPr preferRelativeResize="0"/>
          <p:nvPr/>
        </p:nvPicPr>
        <p:blipFill rotWithShape="1">
          <a:blip r:embed="rId11">
            <a:alphaModFix/>
          </a:blip>
          <a:srcRect b="11972" l="0" r="0" t="11964"/>
          <a:stretch/>
        </p:blipFill>
        <p:spPr>
          <a:xfrm>
            <a:off x="151177" y="196526"/>
            <a:ext cx="4784075" cy="6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11500" y="3703654"/>
            <a:ext cx="1228200" cy="1447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79400" y="4262199"/>
            <a:ext cx="779800" cy="102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9752" y="4064091"/>
            <a:ext cx="461700" cy="2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 rotWithShape="1">
          <a:blip r:embed="rId14">
            <a:alphaModFix/>
          </a:blip>
          <a:srcRect b="0" l="209" r="209" t="0"/>
          <a:stretch/>
        </p:blipFill>
        <p:spPr>
          <a:xfrm>
            <a:off x="4562150" y="1280500"/>
            <a:ext cx="3798914" cy="228621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50" y="1229226"/>
            <a:ext cx="3706401" cy="29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/>
          <p:nvPr/>
        </p:nvSpPr>
        <p:spPr>
          <a:xfrm>
            <a:off x="662112" y="2082825"/>
            <a:ext cx="3228300" cy="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5626200" cy="11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299" y="4303617"/>
            <a:ext cx="9144000" cy="847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7">
            <a:alphaModFix/>
          </a:blip>
          <a:srcRect b="0" l="0" r="51288" t="0"/>
          <a:stretch/>
        </p:blipFill>
        <p:spPr>
          <a:xfrm>
            <a:off x="184325" y="4516279"/>
            <a:ext cx="461699" cy="461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2" name="Google Shape;15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12625" y="3988449"/>
            <a:ext cx="646200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53000" y="4059371"/>
            <a:ext cx="461700" cy="2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 rotWithShape="1">
          <a:blip r:embed="rId10">
            <a:alphaModFix/>
          </a:blip>
          <a:srcRect b="0" l="1632" r="0" t="0"/>
          <a:stretch/>
        </p:blipFill>
        <p:spPr>
          <a:xfrm>
            <a:off x="5390874" y="4541325"/>
            <a:ext cx="2231274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 txBox="1"/>
          <p:nvPr/>
        </p:nvSpPr>
        <p:spPr>
          <a:xfrm>
            <a:off x="670363" y="1477143"/>
            <a:ext cx="3300600" cy="3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La Meccanica principale</a:t>
            </a:r>
            <a:r>
              <a:rPr b="1" lang="it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it" sz="1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Il </a:t>
            </a:r>
            <a:r>
              <a:rPr b="1" lang="it" sz="1200">
                <a:solidFill>
                  <a:srgbClr val="7DDFD0"/>
                </a:solidFill>
                <a:latin typeface="Roboto Mono"/>
                <a:ea typeface="Roboto Mono"/>
                <a:cs typeface="Roboto Mono"/>
                <a:sym typeface="Roboto Mono"/>
              </a:rPr>
              <a:t>Frammento Magico</a:t>
            </a:r>
            <a:r>
              <a:rPr lang="it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t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può </a:t>
            </a:r>
            <a:r>
              <a:rPr b="1" lang="it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cancellare</a:t>
            </a:r>
            <a:r>
              <a:rPr lang="it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 blocchi di una superficie.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it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it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Per </a:t>
            </a:r>
            <a:r>
              <a:rPr b="1" lang="it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aprire</a:t>
            </a:r>
            <a:r>
              <a:rPr lang="it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la porta che conduce al prossimo livello il </a:t>
            </a:r>
            <a:r>
              <a:rPr b="1" lang="it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Frammento</a:t>
            </a:r>
            <a:r>
              <a:rPr lang="it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deve essere inserito nel </a:t>
            </a:r>
            <a:r>
              <a:rPr b="1" lang="it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castone</a:t>
            </a:r>
            <a:r>
              <a:rPr lang="it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it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56" name="Google Shape;156;p19"/>
          <p:cNvPicPr preferRelativeResize="0"/>
          <p:nvPr/>
        </p:nvPicPr>
        <p:blipFill rotWithShape="1">
          <a:blip r:embed="rId11">
            <a:alphaModFix/>
          </a:blip>
          <a:srcRect b="11972" l="0" r="0" t="11964"/>
          <a:stretch/>
        </p:blipFill>
        <p:spPr>
          <a:xfrm>
            <a:off x="151177" y="196526"/>
            <a:ext cx="4784075" cy="6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11500" y="3703654"/>
            <a:ext cx="1228200" cy="1447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79400" y="4262199"/>
            <a:ext cx="779800" cy="102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9752" y="4064091"/>
            <a:ext cx="461700" cy="2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 title="BiruAndTheShard 2021-05-03 13-10-27.mp4">
            <a:hlinkClick r:id="rId14"/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412625" y="1291112"/>
            <a:ext cx="3393241" cy="2544937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50" y="1229226"/>
            <a:ext cx="3706401" cy="29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/>
          <p:nvPr/>
        </p:nvSpPr>
        <p:spPr>
          <a:xfrm>
            <a:off x="662112" y="2082825"/>
            <a:ext cx="3228300" cy="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5626200" cy="11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299" y="4303617"/>
            <a:ext cx="9144000" cy="847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" name="Google Shape;169;p20"/>
          <p:cNvPicPr preferRelativeResize="0"/>
          <p:nvPr/>
        </p:nvPicPr>
        <p:blipFill rotWithShape="1">
          <a:blip r:embed="rId7">
            <a:alphaModFix/>
          </a:blip>
          <a:srcRect b="0" l="0" r="51288" t="0"/>
          <a:stretch/>
        </p:blipFill>
        <p:spPr>
          <a:xfrm>
            <a:off x="184325" y="4516279"/>
            <a:ext cx="461699" cy="461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0" name="Google Shape;170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12625" y="3988449"/>
            <a:ext cx="646200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53000" y="4059371"/>
            <a:ext cx="461700" cy="2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 rotWithShape="1">
          <a:blip r:embed="rId10">
            <a:alphaModFix/>
          </a:blip>
          <a:srcRect b="0" l="1632" r="0" t="0"/>
          <a:stretch/>
        </p:blipFill>
        <p:spPr>
          <a:xfrm>
            <a:off x="5390874" y="4541325"/>
            <a:ext cx="2231274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 txBox="1"/>
          <p:nvPr/>
        </p:nvSpPr>
        <p:spPr>
          <a:xfrm>
            <a:off x="670363" y="1477143"/>
            <a:ext cx="3300600" cy="3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La Meccanica principale: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it" sz="1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Per controllare il </a:t>
            </a:r>
            <a:r>
              <a:rPr b="1" lang="it" sz="1100">
                <a:solidFill>
                  <a:srgbClr val="7DDFD0"/>
                </a:solidFill>
                <a:latin typeface="Roboto Mono"/>
                <a:ea typeface="Roboto Mono"/>
                <a:cs typeface="Roboto Mono"/>
                <a:sym typeface="Roboto Mono"/>
              </a:rPr>
              <a:t>Frammento</a:t>
            </a:r>
            <a:r>
              <a:rPr b="1" lang="it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t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sarà sufficiente fare </a:t>
            </a:r>
            <a:r>
              <a:rPr b="1" lang="it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click </a:t>
            </a:r>
            <a:r>
              <a:rPr lang="it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su di esso</a:t>
            </a:r>
            <a:r>
              <a:rPr b="1" lang="it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t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 il </a:t>
            </a:r>
            <a:r>
              <a:rPr b="1" lang="it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tasto sinistro del mouse </a:t>
            </a:r>
            <a:r>
              <a:rPr lang="it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per prenderne il controllo!</a:t>
            </a:r>
            <a:br>
              <a:rPr lang="it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5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Cliccando nuovamente </a:t>
            </a:r>
            <a:r>
              <a:rPr b="1" lang="it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tornerà al suo posto</a:t>
            </a:r>
            <a:r>
              <a:rPr lang="it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finché non verrà incastonato.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74" name="Google Shape;174;p20"/>
          <p:cNvPicPr preferRelativeResize="0"/>
          <p:nvPr/>
        </p:nvPicPr>
        <p:blipFill rotWithShape="1">
          <a:blip r:embed="rId11">
            <a:alphaModFix/>
          </a:blip>
          <a:srcRect b="11972" l="0" r="0" t="11964"/>
          <a:stretch/>
        </p:blipFill>
        <p:spPr>
          <a:xfrm>
            <a:off x="151177" y="196526"/>
            <a:ext cx="4784075" cy="6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11500" y="3703654"/>
            <a:ext cx="1228200" cy="1447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79400" y="4262199"/>
            <a:ext cx="779800" cy="102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9752" y="4064091"/>
            <a:ext cx="461700" cy="2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 title="BiruAndTheShard 2021-05-03 13-17-18.mp4">
            <a:hlinkClick r:id="rId14"/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573551" y="1282050"/>
            <a:ext cx="3405332" cy="2553999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50" y="1229226"/>
            <a:ext cx="3706401" cy="29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/>
          <p:nvPr/>
        </p:nvSpPr>
        <p:spPr>
          <a:xfrm>
            <a:off x="662112" y="2082825"/>
            <a:ext cx="3228300" cy="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5626200" cy="11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299" y="4303617"/>
            <a:ext cx="9144000" cy="847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7" name="Google Shape;187;p21"/>
          <p:cNvPicPr preferRelativeResize="0"/>
          <p:nvPr/>
        </p:nvPicPr>
        <p:blipFill rotWithShape="1">
          <a:blip r:embed="rId7">
            <a:alphaModFix/>
          </a:blip>
          <a:srcRect b="0" l="0" r="51288" t="0"/>
          <a:stretch/>
        </p:blipFill>
        <p:spPr>
          <a:xfrm>
            <a:off x="184325" y="4516279"/>
            <a:ext cx="461699" cy="461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8" name="Google Shape;18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12625" y="3988449"/>
            <a:ext cx="646200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53000" y="4059371"/>
            <a:ext cx="461700" cy="2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 rotWithShape="1">
          <a:blip r:embed="rId10">
            <a:alphaModFix/>
          </a:blip>
          <a:srcRect b="0" l="1632" r="0" t="0"/>
          <a:stretch/>
        </p:blipFill>
        <p:spPr>
          <a:xfrm>
            <a:off x="5390874" y="4541325"/>
            <a:ext cx="2231274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/>
        </p:nvSpPr>
        <p:spPr>
          <a:xfrm>
            <a:off x="670363" y="1499902"/>
            <a:ext cx="3300600" cy="29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Il terreno può essere composto da due materiali: </a:t>
            </a:r>
            <a:r>
              <a:rPr b="1" lang="it" sz="120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Terra</a:t>
            </a:r>
            <a:r>
              <a:rPr lang="it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o </a:t>
            </a:r>
            <a:r>
              <a:rPr b="1" lang="it" sz="12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Metallo</a:t>
            </a:r>
            <a:r>
              <a:rPr lang="it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it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12725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ono"/>
              <a:buChar char="●"/>
            </a:pPr>
            <a:r>
              <a:rPr b="1" lang="it" sz="110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Terra</a:t>
            </a:r>
            <a:r>
              <a:rPr b="1" lang="it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: può </a:t>
            </a:r>
            <a:r>
              <a:rPr lang="it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essere cancellata passandoci sopra il Frammento.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12725" lvl="0" marL="26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ono"/>
              <a:buChar char="●"/>
            </a:pPr>
            <a:r>
              <a:rPr b="1" lang="it" sz="11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Metallo</a:t>
            </a:r>
            <a:r>
              <a:rPr b="1" lang="it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it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it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non può</a:t>
            </a:r>
            <a:r>
              <a:rPr lang="it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essere cancellato, scompare quando il </a:t>
            </a:r>
            <a:r>
              <a:rPr b="1" lang="it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bottone</a:t>
            </a:r>
            <a:r>
              <a:rPr lang="it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viene premuto da Biru o da un Nemico e ricompare al rilascio.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 rotWithShape="1">
          <a:blip r:embed="rId11">
            <a:alphaModFix/>
          </a:blip>
          <a:srcRect b="11972" l="0" r="0" t="11964"/>
          <a:stretch/>
        </p:blipFill>
        <p:spPr>
          <a:xfrm>
            <a:off x="151177" y="196526"/>
            <a:ext cx="4784075" cy="6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11500" y="3703654"/>
            <a:ext cx="1228200" cy="1447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79400" y="4262199"/>
            <a:ext cx="779800" cy="102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9752" y="4064091"/>
            <a:ext cx="461700" cy="2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 title="BiruAndTheShard 2021-05-03 13-42-52.mp4">
            <a:hlinkClick r:id="rId14"/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268751" y="1282050"/>
            <a:ext cx="3405332" cy="2553999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